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84" r:id="rId5"/>
    <p:sldId id="283" r:id="rId6"/>
    <p:sldId id="260" r:id="rId7"/>
    <p:sldId id="261" r:id="rId8"/>
    <p:sldId id="258" r:id="rId9"/>
    <p:sldId id="262" r:id="rId10"/>
    <p:sldId id="263" r:id="rId11"/>
    <p:sldId id="257" r:id="rId12"/>
    <p:sldId id="264" r:id="rId13"/>
    <p:sldId id="265" r:id="rId14"/>
    <p:sldId id="266" r:id="rId15"/>
    <p:sldId id="267" r:id="rId16"/>
    <p:sldId id="268" r:id="rId17"/>
    <p:sldId id="269" r:id="rId18"/>
    <p:sldId id="270" r:id="rId19"/>
    <p:sldId id="271" r:id="rId20"/>
    <p:sldId id="285" r:id="rId21"/>
    <p:sldId id="286" r:id="rId22"/>
    <p:sldId id="272" r:id="rId23"/>
    <p:sldId id="273" r:id="rId24"/>
    <p:sldId id="274" r:id="rId25"/>
    <p:sldId id="275" r:id="rId26"/>
    <p:sldId id="287" r:id="rId27"/>
    <p:sldId id="288" r:id="rId28"/>
    <p:sldId id="289" r:id="rId29"/>
    <p:sldId id="290" r:id="rId30"/>
    <p:sldId id="291" r:id="rId31"/>
    <p:sldId id="292" r:id="rId32"/>
    <p:sldId id="293" r:id="rId33"/>
    <p:sldId id="294" r:id="rId34"/>
    <p:sldId id="295" r:id="rId35"/>
    <p:sldId id="296"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101ACCC-4C2E-40C9-92A4-3298116E1E9B}" type="datetimeFigureOut">
              <a:rPr lang="ms-MY" smtClean="0"/>
              <a:t>3/11/2016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14640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101ACCC-4C2E-40C9-92A4-3298116E1E9B}" type="datetimeFigureOut">
              <a:rPr lang="ms-MY" smtClean="0"/>
              <a:t>3/11/2016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62723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101ACCC-4C2E-40C9-92A4-3298116E1E9B}" type="datetimeFigureOut">
              <a:rPr lang="ms-MY" smtClean="0"/>
              <a:t>3/11/2016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62024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08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0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8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85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937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26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97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101ACCC-4C2E-40C9-92A4-3298116E1E9B}" type="datetimeFigureOut">
              <a:rPr lang="ms-MY" smtClean="0"/>
              <a:t>3/11/2016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197323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025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22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0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1ACCC-4C2E-40C9-92A4-3298116E1E9B}" type="datetimeFigureOut">
              <a:rPr lang="ms-MY" smtClean="0"/>
              <a:t>3/11/2016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318960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101ACCC-4C2E-40C9-92A4-3298116E1E9B}" type="datetimeFigureOut">
              <a:rPr lang="ms-MY" smtClean="0"/>
              <a:t>3/11/2016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410398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101ACCC-4C2E-40C9-92A4-3298116E1E9B}" type="datetimeFigureOut">
              <a:rPr lang="ms-MY" smtClean="0"/>
              <a:t>3/11/2016</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219571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101ACCC-4C2E-40C9-92A4-3298116E1E9B}" type="datetimeFigureOut">
              <a:rPr lang="ms-MY" smtClean="0"/>
              <a:t>3/11/2016</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36752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1ACCC-4C2E-40C9-92A4-3298116E1E9B}" type="datetimeFigureOut">
              <a:rPr lang="ms-MY" smtClean="0"/>
              <a:t>3/11/2016</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323953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1ACCC-4C2E-40C9-92A4-3298116E1E9B}" type="datetimeFigureOut">
              <a:rPr lang="ms-MY" smtClean="0"/>
              <a:t>3/11/2016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178615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1ACCC-4C2E-40C9-92A4-3298116E1E9B}" type="datetimeFigureOut">
              <a:rPr lang="ms-MY" smtClean="0"/>
              <a:t>3/11/2016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73C1F65-17E0-420C-A5BB-2B65C3DC472F}" type="slidenum">
              <a:rPr lang="ms-MY" smtClean="0"/>
              <a:t>‹#›</a:t>
            </a:fld>
            <a:endParaRPr lang="ms-MY"/>
          </a:p>
        </p:txBody>
      </p:sp>
    </p:spTree>
    <p:extLst>
      <p:ext uri="{BB962C8B-B14F-4D97-AF65-F5344CB8AC3E}">
        <p14:creationId xmlns:p14="http://schemas.microsoft.com/office/powerpoint/2010/main" val="23132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1ACCC-4C2E-40C9-92A4-3298116E1E9B}" type="datetimeFigureOut">
              <a:rPr lang="ms-MY" smtClean="0"/>
              <a:t>3/11/2016</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1F65-17E0-420C-A5BB-2B65C3DC472F}" type="slidenum">
              <a:rPr lang="ms-MY" smtClean="0"/>
              <a:t>‹#›</a:t>
            </a:fld>
            <a:endParaRPr lang="ms-MY"/>
          </a:p>
        </p:txBody>
      </p:sp>
    </p:spTree>
    <p:extLst>
      <p:ext uri="{BB962C8B-B14F-4D97-AF65-F5344CB8AC3E}">
        <p14:creationId xmlns:p14="http://schemas.microsoft.com/office/powerpoint/2010/main" val="95886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833B9-0D80-46CB-B5D1-E2DB79FDB305}"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5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 y="0"/>
            <a:ext cx="9134209" cy="684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104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7"/>
          <p:cNvSpPr/>
          <p:nvPr/>
        </p:nvSpPr>
        <p:spPr>
          <a:xfrm>
            <a:off x="152400" y="1447801"/>
            <a:ext cx="8839200" cy="1621160"/>
          </a:xfrm>
          <a:prstGeom prst="rect">
            <a:avLst/>
          </a:prstGeom>
          <a:ln/>
        </p:spPr>
        <p:style>
          <a:lnRef idx="1">
            <a:schemeClr val="dk1"/>
          </a:lnRef>
          <a:fillRef idx="2">
            <a:schemeClr val="dk1"/>
          </a:fillRef>
          <a:effectRef idx="1">
            <a:schemeClr val="dk1"/>
          </a:effectRef>
          <a:fontRef idx="minor">
            <a:schemeClr val="dk1"/>
          </a:fontRef>
        </p:style>
        <p:txBody>
          <a:bodyPr spcFirstLastPara="0" vert="horz" wrap="square" lIns="220802" tIns="220802" rIns="220802" bIns="220802" numCol="1" spcCol="1270" anchor="ctr" anchorCtr="0">
            <a:noAutofit/>
          </a:bodyPr>
          <a:lstStyle/>
          <a:p>
            <a:pPr algn="ctr"/>
            <a:r>
              <a:rPr lang="ms-MY" sz="2600" b="1" dirty="0" smtClean="0">
                <a:solidFill>
                  <a:schemeClr val="bg1"/>
                </a:solidFill>
                <a:effectLst>
                  <a:glow rad="101600">
                    <a:schemeClr val="tx1">
                      <a:alpha val="60000"/>
                    </a:schemeClr>
                  </a:glow>
                  <a:outerShdw blurRad="38100" dist="38100" dir="2700000" algn="tl">
                    <a:srgbClr val="000000">
                      <a:alpha val="43137"/>
                    </a:srgbClr>
                  </a:outerShdw>
                </a:effectLst>
              </a:rPr>
              <a:t>Orang </a:t>
            </a:r>
            <a:r>
              <a:rPr lang="ms-MY" sz="2600" b="1" dirty="0">
                <a:solidFill>
                  <a:schemeClr val="bg1"/>
                </a:solidFill>
                <a:effectLst>
                  <a:glow rad="101600">
                    <a:schemeClr val="tx1">
                      <a:alpha val="60000"/>
                    </a:schemeClr>
                  </a:glow>
                  <a:outerShdw blurRad="38100" dist="38100" dir="2700000" algn="tl">
                    <a:srgbClr val="000000">
                      <a:alpha val="43137"/>
                    </a:srgbClr>
                  </a:outerShdw>
                </a:effectLst>
              </a:rPr>
              <a:t>yang berjaya adalah mereka yang menyeru dan mengajak manusia kepada kebaikan dan mencegah kemungkaran. </a:t>
            </a:r>
            <a:endParaRPr lang="en-MY" sz="26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152400" y="3901078"/>
            <a:ext cx="8839200" cy="147213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ms-MY" sz="2600" b="1" dirty="0">
                <a:solidFill>
                  <a:schemeClr val="bg1"/>
                </a:solidFill>
                <a:effectLst>
                  <a:glow rad="101600">
                    <a:schemeClr val="tx1">
                      <a:alpha val="60000"/>
                    </a:schemeClr>
                  </a:glow>
                  <a:outerShdw blurRad="38100" dist="38100" dir="2700000" algn="tl">
                    <a:srgbClr val="000000">
                      <a:alpha val="43137"/>
                    </a:srgbClr>
                  </a:outerShdw>
                </a:effectLst>
              </a:rPr>
              <a:t>Orang-orang yang tidak menyuruh kepada kebaikan dan tidak melarang kemungkaran, maka mereka adalah orang-orang yang rugi dan gagal dalam kehidupan ini. </a:t>
            </a:r>
          </a:p>
        </p:txBody>
      </p:sp>
    </p:spTree>
    <p:extLst>
      <p:ext uri="{BB962C8B-B14F-4D97-AF65-F5344CB8AC3E}">
        <p14:creationId xmlns:p14="http://schemas.microsoft.com/office/powerpoint/2010/main" val="55003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16632"/>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Maidah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78-79:</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1"/>
          <p:cNvSpPr>
            <a:spLocks noChangeArrowheads="1"/>
          </p:cNvSpPr>
          <p:nvPr/>
        </p:nvSpPr>
        <p:spPr bwMode="auto">
          <a:xfrm>
            <a:off x="0" y="3680683"/>
            <a:ext cx="9144000" cy="2800767"/>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“Orang-orang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Yahudi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Israil</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dilaknat</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Kitab-kitab</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Zabur</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Injil</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melalui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lidah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Daud</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Isa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Ibni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Maryam.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demikian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disebabkan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menderhaka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selalu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menceroboh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berlarang-larangan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sesama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sendiri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mungkar</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derhaka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ceroboh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lakukan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Demi </a:t>
            </a:r>
            <a:r>
              <a:rPr lang="en-US"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amatlah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buruknya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lakukan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2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5" name="Rectangle 4"/>
          <p:cNvSpPr/>
          <p:nvPr/>
        </p:nvSpPr>
        <p:spPr>
          <a:xfrm>
            <a:off x="179512" y="1223650"/>
            <a:ext cx="8784976" cy="2308324"/>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لُعِنَ الَّذِينَ كَفَرُواْ مِن بَنِي إِسْرَائِيلَ عَلَى لِسَانِ دَاوُودَ وَعِيسَى ابْنِ مَرْيَمَ ذَلِكَ بِمَا عَصَوا وَّكَانُواْ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يَعْتَدُونَ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كَانُواْ لاَ يَتَنَاهَوْنَ عَن مُّنكَرٍ فَعَلُوهُ لَبِئْسَ مَا كَانُواْ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يَفْعَلُونَ. </a:t>
            </a:r>
            <a:endParaRPr lang="ms-MY"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60648"/>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92977" y="4396046"/>
            <a:ext cx="7726202" cy="1938992"/>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 Allah akan memisahkan hati sebahagian kamu dengan sebahagian yang lain, kemudian Allah melaknati kamu sebagaimana Allah telah melaknati mereka iaitu Bani Israail – melalui lisan Dawud dan Isa bin Maryam”.</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5" name="Right Arrow 4"/>
          <p:cNvSpPr/>
          <p:nvPr/>
        </p:nvSpPr>
        <p:spPr>
          <a:xfrm>
            <a:off x="381000" y="1153438"/>
            <a:ext cx="8458200" cy="3200400"/>
          </a:xfrm>
          <a:prstGeom prst="rightArrow">
            <a:avLst>
              <a:gd name="adj1" fmla="val 74152"/>
              <a:gd name="adj2" fmla="val 50000"/>
            </a:avLst>
          </a:prstGeom>
          <a:gradFill>
            <a:gsLst>
              <a:gs pos="0">
                <a:schemeClr val="accent3">
                  <a:shade val="51000"/>
                  <a:satMod val="130000"/>
                </a:schemeClr>
              </a:gs>
              <a:gs pos="71000">
                <a:schemeClr val="accent3">
                  <a:shade val="93000"/>
                  <a:satMod val="130000"/>
                  <a:alpha val="27000"/>
                </a:schemeClr>
              </a:gs>
              <a:gs pos="100000">
                <a:schemeClr val="accent3">
                  <a:shade val="94000"/>
                  <a:satMod val="135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“Demi Zat yang jiwaku berada di tanganNya, hendaklah kamu sekalian menyuruh kepada yang ma’ruf dan mencegah daripada  kemungkaran, menarik tangan orang-orang yang bersalah dan mengembalikannya kepada kebenaran dengan sebenar-benarnya, </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60598" y="3144271"/>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Menjauhi dan membanteras gejala-gejala sosial yang sedang berlaku di kalangan remaja hari ini.</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152400"/>
            <a:ext cx="878497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Mengekalkan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Cemerlang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60598" y="1708432"/>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Mengambil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berat soal amar ma’ruf </a:t>
            </a:r>
            <a:endPar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nahi mungkar</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Diamond 5"/>
          <p:cNvSpPr/>
          <p:nvPr/>
        </p:nvSpPr>
        <p:spPr>
          <a:xfrm>
            <a:off x="261864" y="1600200"/>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Diamond 6"/>
          <p:cNvSpPr/>
          <p:nvPr/>
        </p:nvSpPr>
        <p:spPr>
          <a:xfrm>
            <a:off x="304742" y="3246512"/>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Cloud 7"/>
          <p:cNvSpPr/>
          <p:nvPr/>
        </p:nvSpPr>
        <p:spPr>
          <a:xfrm>
            <a:off x="838200" y="4343400"/>
            <a:ext cx="2667000" cy="12954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solidFill>
                  <a:schemeClr val="tx1"/>
                </a:solidFill>
                <a:effectLst>
                  <a:outerShdw blurRad="38100" dist="38100" dir="2700000" algn="tl">
                    <a:srgbClr val="000000">
                      <a:alpha val="43137"/>
                    </a:srgbClr>
                  </a:outerShdw>
                </a:effectLst>
              </a:rPr>
              <a:t>Mendedahkan</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aurat</a:t>
            </a:r>
            <a:endParaRPr lang="en-MY" b="1" dirty="0">
              <a:solidFill>
                <a:schemeClr val="tx1"/>
              </a:solidFill>
              <a:effectLst>
                <a:outerShdw blurRad="38100" dist="38100" dir="2700000" algn="tl">
                  <a:srgbClr val="000000">
                    <a:alpha val="43137"/>
                  </a:srgbClr>
                </a:outerShdw>
              </a:effectLst>
            </a:endParaRPr>
          </a:p>
        </p:txBody>
      </p:sp>
      <p:sp>
        <p:nvSpPr>
          <p:cNvPr id="9" name="Cloud 8"/>
          <p:cNvSpPr/>
          <p:nvPr/>
        </p:nvSpPr>
        <p:spPr>
          <a:xfrm>
            <a:off x="3352800" y="4343400"/>
            <a:ext cx="2667000" cy="1295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smtClean="0">
                <a:solidFill>
                  <a:schemeClr val="tx1"/>
                </a:solidFill>
                <a:effectLst>
                  <a:outerShdw blurRad="38100" dist="38100" dir="2700000" algn="tl">
                    <a:srgbClr val="000000">
                      <a:alpha val="43137"/>
                    </a:srgbClr>
                  </a:outerShdw>
                </a:effectLst>
              </a:rPr>
              <a:t>Perbuatan</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Khalwat</a:t>
            </a:r>
            <a:endParaRPr lang="en-MY" b="1" dirty="0">
              <a:solidFill>
                <a:schemeClr val="tx1"/>
              </a:solidFill>
              <a:effectLst>
                <a:outerShdw blurRad="38100" dist="38100" dir="2700000" algn="tl">
                  <a:srgbClr val="000000">
                    <a:alpha val="43137"/>
                  </a:srgbClr>
                </a:outerShdw>
              </a:effectLst>
            </a:endParaRPr>
          </a:p>
        </p:txBody>
      </p:sp>
      <p:sp>
        <p:nvSpPr>
          <p:cNvPr id="10" name="Cloud 9"/>
          <p:cNvSpPr/>
          <p:nvPr/>
        </p:nvSpPr>
        <p:spPr>
          <a:xfrm>
            <a:off x="5892853" y="4343400"/>
            <a:ext cx="2667000" cy="127947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err="1" smtClean="0">
                <a:solidFill>
                  <a:schemeClr val="tx1"/>
                </a:solidFill>
                <a:effectLst>
                  <a:outerShdw blurRad="38100" dist="38100" dir="2700000" algn="tl">
                    <a:srgbClr val="000000">
                      <a:alpha val="43137"/>
                    </a:srgbClr>
                  </a:outerShdw>
                </a:effectLst>
              </a:rPr>
              <a:t>Memenuhi</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pusat-pusat</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hiburan</a:t>
            </a:r>
            <a:r>
              <a:rPr lang="en-US" b="1" dirty="0" smtClean="0">
                <a:solidFill>
                  <a:schemeClr val="tx1"/>
                </a:solidFill>
                <a:effectLst>
                  <a:outerShdw blurRad="38100" dist="38100" dir="2700000" algn="tl">
                    <a:srgbClr val="000000">
                      <a:alpha val="43137"/>
                    </a:srgbClr>
                  </a:outerShdw>
                </a:effectLst>
              </a:rPr>
              <a:t> yang </a:t>
            </a:r>
            <a:r>
              <a:rPr lang="en-US" b="1" dirty="0" err="1" smtClean="0">
                <a:solidFill>
                  <a:schemeClr val="tx1"/>
                </a:solidFill>
                <a:effectLst>
                  <a:outerShdw blurRad="38100" dist="38100" dir="2700000" algn="tl">
                    <a:srgbClr val="000000">
                      <a:alpha val="43137"/>
                    </a:srgbClr>
                  </a:outerShdw>
                </a:effectLst>
              </a:rPr>
              <a:t>melalaikan</a:t>
            </a:r>
            <a:endParaRPr lang="en-MY"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8808" y="152400"/>
            <a:ext cx="892899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Usaha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mencegah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pesalah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jenayah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syariah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1983682"/>
            <a:ext cx="8458200"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Mengadakan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undang-undang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syariah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lebih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tegas</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09800" y="3094507"/>
            <a:ext cx="6172200" cy="1569660"/>
          </a:xfrm>
          <a:prstGeom prst="rect">
            <a:avLst/>
          </a:prstGeom>
          <a:solidFill>
            <a:schemeClr val="accent6">
              <a:lumMod val="50000"/>
              <a:alpha val="63000"/>
            </a:schemeClr>
          </a:solidFill>
          <a:ln w="38100">
            <a:solidFill>
              <a:schemeClr val="tx1"/>
            </a:solidFill>
          </a:ln>
        </p:spPr>
        <p:txBody>
          <a:bodyPr wrap="square">
            <a:spAutoFit/>
          </a:bodyPr>
          <a:lstStyle/>
          <a:p>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mencegah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terjerumus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lembah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maksiat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merosakkan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keturunan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nyawa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Right Arrow 5"/>
          <p:cNvSpPr/>
          <p:nvPr/>
        </p:nvSpPr>
        <p:spPr>
          <a:xfrm rot="19792240">
            <a:off x="989665" y="2723185"/>
            <a:ext cx="1008112" cy="1785683"/>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
        <p:nvSpPr>
          <p:cNvPr id="7" name="Rectangle 6"/>
          <p:cNvSpPr/>
          <p:nvPr/>
        </p:nvSpPr>
        <p:spPr>
          <a:xfrm>
            <a:off x="381000" y="4953000"/>
            <a:ext cx="8458200" cy="1200329"/>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Transformasi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perundangan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syariah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mengkaji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semula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mempertingkatkan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kadar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hukuman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pesalah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syariah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381000" y="1843767"/>
            <a:ext cx="457200" cy="1110825"/>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p>
        </p:txBody>
      </p:sp>
      <p:sp>
        <p:nvSpPr>
          <p:cNvPr id="9" name="Right Arrow 8"/>
          <p:cNvSpPr/>
          <p:nvPr/>
        </p:nvSpPr>
        <p:spPr>
          <a:xfrm>
            <a:off x="191069" y="4442339"/>
            <a:ext cx="457200" cy="1110825"/>
          </a:xfrm>
          <a:prstGeom prst="rightArrow">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260648"/>
            <a:ext cx="4079304" cy="553998"/>
          </a:xfrm>
          <a:prstGeom prst="rect">
            <a:avLst/>
          </a:prstGeom>
        </p:spPr>
        <p:txBody>
          <a:bodyPr wrap="square">
            <a:spAutoFit/>
          </a:bodyPr>
          <a:lstStyle/>
          <a:p>
            <a:pPr algn="ct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54238" y="1595517"/>
            <a:ext cx="7980161" cy="1200329"/>
          </a:xfrm>
          <a:prstGeom prst="rect">
            <a:avLst/>
          </a:prstGeom>
          <a:solidFill>
            <a:schemeClr val="accent2">
              <a:lumMod val="50000"/>
              <a:alpha val="64000"/>
            </a:schemeClr>
          </a:solidFill>
          <a:ln w="38100">
            <a:solidFill>
              <a:schemeClr val="tx1"/>
            </a:solidFill>
          </a:ln>
        </p:spPr>
        <p:txBody>
          <a:bodyPr wrap="square">
            <a:spAutoFit/>
          </a:bodyP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ersama-sama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melaksanakan tugas dan amanah Allah untuk sentiasa melakukan kebaikan dan mencegah kemungkaran. </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Flowchart: Alternate Process 4"/>
          <p:cNvSpPr/>
          <p:nvPr/>
        </p:nvSpPr>
        <p:spPr>
          <a:xfrm>
            <a:off x="554239" y="3481646"/>
            <a:ext cx="7980161" cy="2057400"/>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Saling </a:t>
            </a:r>
            <a:r>
              <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pesan-memesan, saling memberi nasihat, saling memberi teguran, saling melakukan kebaikan dan saling meninggikan agama Allah dalam diri kita, dalam keluarga kita, dalam masyarakat kita dan dalam Negara kita. </a:t>
            </a:r>
            <a:endPar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16632"/>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Nur</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55:</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1714867"/>
            <a:ext cx="8771867" cy="3477875"/>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وَعَدَ اللَّهُ الَّذِينَ آمَنُوا مِنكُمْ وَعَمِلُوا الصَّالِحَاتِ لَيَسْتَخْلِفَنَّهُم فِي الْأَرْضِ كَمَا اسْتَخْلَفَ الَّذِينَ مِن قَبْلِهِمْ وَلَيُمَكِّنَنَّ لَهُمْ دِينَهُمُ الَّذِي ارْتَضَى لَهُمْ وَلَيُبَدِّلَنَّهُم مِّن بَعْدِ خَوْفِهِمْ أَمْنًا يَعْبُدُونَنِي لَا يُشْرِكُونَ بِي شَيْئًا وَمَن كَفَرَ بَعْدَ ذَلِكَ فَأُوْلَئِكَ هُمُ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الْفَاسِقُونَ.</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16632"/>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kumimoji="0" lang="en-US" sz="3000" b="0" i="0" u="none" strike="noStrike" kern="1200" cap="none" spc="0" normalizeH="0" baseline="0" noProof="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rPr>
              <a:t>Yang</a:t>
            </a:r>
            <a:r>
              <a:rPr kumimoji="0" lang="en-US" sz="3000" b="0" i="0" u="none" strike="noStrike" kern="1200" cap="none" spc="0" normalizeH="0" noProof="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rPr>
              <a:t> </a:t>
            </a:r>
            <a:r>
              <a:rPr kumimoji="0" lang="en-US" sz="3000" b="0" i="0" u="none" strike="noStrike" kern="1200" cap="none" spc="0" normalizeH="0" noProof="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rPr>
              <a:t>bermaksud</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69645" y="1236955"/>
            <a:ext cx="8991600" cy="5170646"/>
          </a:xfrm>
          <a:prstGeom prst="rect">
            <a:avLst/>
          </a:prstGeom>
          <a:solidFill>
            <a:srgbClr val="00B0F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menjanjikan orang-orang yang beriman dan beramal soleh dari kalangan kamu (wahai umat Muhammad) bahawa ia akan menjadikan mereka khalifah-khalifah yang memegang kuasa pemerintahan di bumi, sebagaimana ia telah menjadikan orang-orang yang sebelum mereka: khalifah-khalifah yang berkuasa; dan ia akan menguatkan dan mengembangkan ugama mereka (ugama Islam) yang telah diredhai-Nya untuk mereka; dan ia juga akan menggantikan bagi mereka keamanan setelah mereka mengalami ketakutan (dari ancaman musuh). Mereka terus beribadat kepada-Ku dengan tidak mempersekutukan sesuatu yang lain dengan-Ku. Dan (ingatlah) sesiapa yang kufur ingkar sesudah itu, maka mereka itulah orang-orang yang derhaka”. </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91864"/>
            <a:ext cx="2571776" cy="842986"/>
          </a:xfrm>
          <a:prstGeom prst="roundRect">
            <a:avLst>
              <a:gd name="adj" fmla="val 16667"/>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60016"/>
            <a:ext cx="8388424" cy="3477875"/>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اِنَّهُ</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الْغَفُوْرُ الرَّحِيم.</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611803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00808"/>
            <a:ext cx="9144000" cy="2400657"/>
          </a:xfrm>
          <a:prstGeom prst="rect">
            <a:avLst/>
          </a:prstGeom>
          <a:no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40016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26064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11690"/>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14472"/>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8864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9449"/>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02040"/>
            <a:ext cx="9144000" cy="1631216"/>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5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44624"/>
            <a:ext cx="765339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46600"/>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04245"/>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26064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49773"/>
            <a:ext cx="9144000" cy="1938992"/>
          </a:xfrm>
          <a:prstGeom prst="rect">
            <a:avLst/>
          </a:prstGeom>
          <a:solidFill>
            <a:srgbClr val="00B0F0">
              <a:alpha val="39000"/>
            </a:srgbClr>
          </a:solidFill>
          <a:ln w="57150">
            <a:noFill/>
          </a:ln>
        </p:spPr>
        <p:txBody>
          <a:bodyPr wrap="square">
            <a:spAutoFit/>
          </a:bodyPr>
          <a:lstStyle/>
          <a:p>
            <a:pPr lvl="0" algn="ctr" defTabSz="1022350">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masuklah</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ugama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mematuhi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hukum-hukumnya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janganlah</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menurut</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jejak</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langkah</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Syaitan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Syaitan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musuh</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bagi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terang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nyata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60040" y="2050858"/>
            <a:ext cx="8388424" cy="1692771"/>
          </a:xfrm>
          <a:prstGeom prst="rect">
            <a:avLst/>
          </a:prstGeom>
          <a:solidFill>
            <a:schemeClr val="accent6">
              <a:lumMod val="75000"/>
              <a:alpha val="24000"/>
            </a:schemeClr>
          </a:solidFill>
        </p:spPr>
        <p:txBody>
          <a:bodyPr wrap="square">
            <a:spAutoFit/>
          </a:bodyPr>
          <a:lstStyle/>
          <a:p>
            <a:pPr algn="ctr" rtl="1"/>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ادْخُلُوا </a:t>
            </a:r>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السِّلْمِ </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كَافَّةً</a:t>
            </a:r>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تَتَّبِعُوا خُطُوَاتِ الشَّيْطَانِ </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لَكُمْ عَدُوٌّ </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مُّبِينٌ</a:t>
            </a:r>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9270219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37060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50041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08338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21788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11085"/>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37871"/>
            <a:ext cx="9144000" cy="2092881"/>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38380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3147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91618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65930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80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4462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61821"/>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92277"/>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260648"/>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2022598"/>
            <a:ext cx="8316416" cy="923330"/>
          </a:xfrm>
          <a:prstGeom prst="rect">
            <a:avLst/>
          </a:prstGeom>
          <a:solidFill>
            <a:schemeClr val="accent6">
              <a:lumMod val="50000"/>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927" y="4296578"/>
            <a:ext cx="9144000" cy="892552"/>
          </a:xfrm>
          <a:prstGeom prst="rect">
            <a:avLst/>
          </a:prstGeom>
          <a:solidFill>
            <a:srgbClr val="00B0F0">
              <a:alpha val="43000"/>
            </a:srgbClr>
          </a:solidFill>
          <a:ln w="57150">
            <a:noFill/>
          </a:ln>
        </p:spPr>
        <p:txBody>
          <a:bodyPr wrap="square">
            <a:spAutoFit/>
          </a:bodyPr>
          <a:lstStyle/>
          <a:p>
            <a:pPr algn="ctr"/>
            <a:r>
              <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 kepada Allah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sebenar-benarnya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taatlah padaNya.</a:t>
            </a:r>
            <a:endParaRPr lang="en-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8808" y="116632"/>
            <a:ext cx="89289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ar-SA"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keberkatan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1871714"/>
            <a:ext cx="8458200" cy="1692771"/>
          </a:xfrm>
          <a:prstGeom prst="rect">
            <a:avLst/>
          </a:prstGeom>
          <a:solidFill>
            <a:srgbClr val="00B0F0">
              <a:alpha val="63000"/>
            </a:srgbClr>
          </a:solidFill>
          <a:ln w="38100">
            <a:solidFill>
              <a:schemeClr val="tx1"/>
            </a:solidFill>
          </a:ln>
        </p:spPr>
        <p:txBody>
          <a:bodyPr wrap="squar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perintah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Islam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pasti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mengandungi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kebaikan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sebaliknya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setiap</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larangannya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pasti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mengandungi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kerugian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keburukan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09800" y="3827686"/>
            <a:ext cx="6172200" cy="1200329"/>
          </a:xfrm>
          <a:prstGeom prst="rect">
            <a:avLst/>
          </a:prstGeom>
          <a:solidFill>
            <a:schemeClr val="accent6">
              <a:lumMod val="50000"/>
              <a:alpha val="63000"/>
            </a:schemeClr>
          </a:solidFill>
          <a:ln w="38100">
            <a:solidFill>
              <a:schemeClr val="tx1"/>
            </a:solidFill>
          </a:ln>
        </p:spPr>
        <p:txBody>
          <a:bodyPr wrap="square">
            <a:spAutoFit/>
          </a:bodyPr>
          <a:lstStyle/>
          <a:p>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Membuahkan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keamanan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kedamaian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ketenteraman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kehidupan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Right Arrow 5"/>
          <p:cNvSpPr/>
          <p:nvPr/>
        </p:nvSpPr>
        <p:spPr>
          <a:xfrm rot="19792240">
            <a:off x="989665" y="3456364"/>
            <a:ext cx="1008112" cy="1785683"/>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573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496" y="116632"/>
            <a:ext cx="934129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keberanian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diperlukan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membasmi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kemungkaran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60957" y="3603248"/>
            <a:ext cx="7315200" cy="1384995"/>
          </a:xfrm>
          <a:prstGeom prst="rect">
            <a:avLst/>
          </a:prstGeom>
          <a:solidFill>
            <a:srgbClr val="00B0F0">
              <a:alpha val="63000"/>
            </a:srgbClr>
          </a:solidFill>
          <a:ln w="38100">
            <a:solidFill>
              <a:schemeClr val="tx1"/>
            </a:solidFill>
          </a:ln>
        </p:spPr>
        <p:txBody>
          <a:bodyPr wrap="square">
            <a:spAutoFit/>
          </a:bodyPr>
          <a:lstStyle/>
          <a:p>
            <a:pPr algn="ct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Atas</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dasar</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mengajak</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kepada</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kebaikan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mencegah</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kemungkaran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inilah</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Allah SWT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menjadikan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umat</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ini</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sebagai</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sebaik-baik</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umat</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29298" y="1676400"/>
            <a:ext cx="7324102" cy="1384995"/>
          </a:xfrm>
          <a:prstGeom prst="rect">
            <a:avLst/>
          </a:prstGeom>
          <a:solidFill>
            <a:schemeClr val="accent2">
              <a:alpha val="63000"/>
            </a:schemeClr>
          </a:solidFill>
          <a:ln w="38100">
            <a:solidFill>
              <a:schemeClr val="tx1"/>
            </a:solidFill>
          </a:ln>
        </p:spPr>
        <p:txBody>
          <a:bodyPr wrap="square">
            <a:spAutoFit/>
          </a:bodyP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Agama Islam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ditegakkan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untuk</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mengajak</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manusia</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kepada</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kebaikan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mencegah</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kemungkaran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a:off x="5943600" y="5791200"/>
            <a:ext cx="2880320" cy="79208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
        <p:nvSpPr>
          <p:cNvPr id="7" name="Curved Right Arrow 6"/>
          <p:cNvSpPr/>
          <p:nvPr/>
        </p:nvSpPr>
        <p:spPr>
          <a:xfrm>
            <a:off x="381000" y="2667000"/>
            <a:ext cx="838200" cy="1371600"/>
          </a:xfrm>
          <a:prstGeom prst="curv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16632"/>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 Imran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110:</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1"/>
          <p:cNvSpPr>
            <a:spLocks noChangeArrowheads="1"/>
          </p:cNvSpPr>
          <p:nvPr/>
        </p:nvSpPr>
        <p:spPr bwMode="auto">
          <a:xfrm>
            <a:off x="0" y="3738250"/>
            <a:ext cx="9144000" cy="2862322"/>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sebaik-baik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dilahirkan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faedah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manusia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menyuruh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berbuat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perkara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melarang</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perkara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buruk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pula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sebenar-benar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Dan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kitab</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Yahudi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Nasrani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sebagaimana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semestinya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tentulah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iman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Tetapi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kebanyakan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fasik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0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5" name="Rectangle 4"/>
          <p:cNvSpPr/>
          <p:nvPr/>
        </p:nvSpPr>
        <p:spPr>
          <a:xfrm>
            <a:off x="179512" y="1233592"/>
            <a:ext cx="8784976" cy="2123658"/>
          </a:xfrm>
          <a:prstGeom prst="rect">
            <a:avLst/>
          </a:prstGeom>
          <a:solidFill>
            <a:schemeClr val="bg1">
              <a:alpha val="44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كُنتُمْ خَيْرَ أُمَّةٍ أُخْرِجَتْ لِلنَّاسِ تَأْمُرُونَ بِالْمَعْرُوفِ وَتَنْهَوْنَ عَنِ الْمُنكَرِ وَتُؤْمِنُونَ بِاللّهِ وَلَوْ آمَنَ أَهْلُ الْكِتَابِ لَكَانَ خَيْرًا لَّهُم مِّنْهُمُ الْمُؤْمِنُونَ وَأَكْثَرُهُمُ الْفَاسِقُونَ</a:t>
            </a:r>
            <a:endParaRPr lang="ms-MY"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719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1422</Words>
  <Application>Microsoft Office PowerPoint</Application>
  <PresentationFormat>On-screen Show (4:3)</PresentationFormat>
  <Paragraphs>106</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6</cp:revision>
  <dcterms:created xsi:type="dcterms:W3CDTF">2016-11-01T17:59:23Z</dcterms:created>
  <dcterms:modified xsi:type="dcterms:W3CDTF">2016-11-03T03:58:48Z</dcterms:modified>
</cp:coreProperties>
</file>